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5"/>
    <p:sldMasterId id="2147483699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ubik Medium"/>
      <p:regular r:id="rId52"/>
      <p:bold r:id="rId53"/>
      <p:italic r:id="rId54"/>
      <p:boldItalic r:id="rId55"/>
    </p:embeddedFont>
    <p:embeddedFont>
      <p:font typeface="Rubik Light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Rubik"/>
      <p:regular r:id="rId64"/>
      <p:bold r:id="rId65"/>
      <p:italic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303D87B-CA1E-43F4-BA5D-1E17ED32420A}">
  <a:tblStyle styleId="{5303D87B-CA1E-43F4-BA5D-1E17ED3242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2.xml"/><Relationship Id="rId64" Type="http://schemas.openxmlformats.org/officeDocument/2006/relationships/font" Target="fonts/Rubik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4.xml"/><Relationship Id="rId66" Type="http://schemas.openxmlformats.org/officeDocument/2006/relationships/font" Target="fonts/Rubik-italic.fntdata"/><Relationship Id="rId21" Type="http://schemas.openxmlformats.org/officeDocument/2006/relationships/slide" Target="slides/slide13.xml"/><Relationship Id="rId65" Type="http://schemas.openxmlformats.org/officeDocument/2006/relationships/font" Target="fonts/Rubik-bold.fntdata"/><Relationship Id="rId24" Type="http://schemas.openxmlformats.org/officeDocument/2006/relationships/slide" Target="slides/slide16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5.xml"/><Relationship Id="rId67" Type="http://schemas.openxmlformats.org/officeDocument/2006/relationships/font" Target="fonts/Rubik-bold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ubikMedium-bold.fntdata"/><Relationship Id="rId52" Type="http://schemas.openxmlformats.org/officeDocument/2006/relationships/font" Target="fonts/RubikMedium-regular.fntdata"/><Relationship Id="rId11" Type="http://schemas.openxmlformats.org/officeDocument/2006/relationships/slide" Target="slides/slide3.xml"/><Relationship Id="rId55" Type="http://schemas.openxmlformats.org/officeDocument/2006/relationships/font" Target="fonts/RubikMedium-boldItalic.fntdata"/><Relationship Id="rId10" Type="http://schemas.openxmlformats.org/officeDocument/2006/relationships/slide" Target="slides/slide2.xml"/><Relationship Id="rId54" Type="http://schemas.openxmlformats.org/officeDocument/2006/relationships/font" Target="fonts/RubikMedium-italic.fntdata"/><Relationship Id="rId13" Type="http://schemas.openxmlformats.org/officeDocument/2006/relationships/slide" Target="slides/slide5.xml"/><Relationship Id="rId57" Type="http://schemas.openxmlformats.org/officeDocument/2006/relationships/font" Target="fonts/RubikLight-bold.fntdata"/><Relationship Id="rId12" Type="http://schemas.openxmlformats.org/officeDocument/2006/relationships/slide" Target="slides/slide4.xml"/><Relationship Id="rId56" Type="http://schemas.openxmlformats.org/officeDocument/2006/relationships/font" Target="fonts/RubikLight-regular.fntdata"/><Relationship Id="rId15" Type="http://schemas.openxmlformats.org/officeDocument/2006/relationships/slide" Target="slides/slide7.xml"/><Relationship Id="rId59" Type="http://schemas.openxmlformats.org/officeDocument/2006/relationships/font" Target="fonts/RubikLight-boldItalic.fntdata"/><Relationship Id="rId14" Type="http://schemas.openxmlformats.org/officeDocument/2006/relationships/slide" Target="slides/slide6.xml"/><Relationship Id="rId58" Type="http://schemas.openxmlformats.org/officeDocument/2006/relationships/font" Target="fonts/RubikLight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yJ6Sp8zOjxyOxCHEJ4Se9xZebvY4RxmlpP0sNvlZscU/edit#slide=id.g6d7104af44_0_217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d869f0f01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d869f0f01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d869f0f01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d869f0f01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d869f0f01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d869f0f01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d869f0f01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d869f0f01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d869f0f01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d869f0f01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d869f0f01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d869f0f01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d869f0f01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d869f0f01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869f0f01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869f0f01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d869f0f01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d869f0f01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869f0f01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869f0f01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d869f0f01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d869f0f01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d869f0f01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d869f0f01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d869f0f01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d869f0f01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d869f0f01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d869f0f01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d869f0f01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d869f0f01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d869f0f01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d869f0f01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869f0f01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869f0f01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d869f0f01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d869f0f01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d869f0f01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d869f0f01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d869f0f01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d869f0f01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d869f0f01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d869f0f01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d869f0f01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d869f0f01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d869f0f01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d869f0f01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propuesta, pero ver diapositiva siguiente.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Datasets Desbalanceados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+ Break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Teorema de Bayes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(40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869f0f01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869f0f01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d869f0f01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d869f0f01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d869f0f01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d869f0f01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d869f0f01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d869f0f01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d869f0f01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d869f0f01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d869f0f01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6d869f0f01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d869f0f01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d869f0f01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d869f0f01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d869f0f01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hagan esta pregunta a ver si los estudiantes pueden responderla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d869f0f01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d869f0f01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hagan esta pregunta a ver si los estudiantes pueden responderla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d869f0f01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d869f0f01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Mentores: hagan esta pregunta a ver si los estudiantes pueden responderla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d869f0f01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d869f0f01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 / Tutores: si quieren, pueden mostrar el </a:t>
            </a:r>
            <a:r>
              <a:rPr b="1" lang="es">
                <a:solidFill>
                  <a:srgbClr val="E1446D"/>
                </a:solidFill>
              </a:rPr>
              <a:t>plan de estudios y el cronograma de encuentros</a:t>
            </a:r>
            <a:r>
              <a:rPr lang="es"/>
              <a:t> para profundizar sobre los contenidos y temas a ver en cada encuentro / semana: </a:t>
            </a:r>
            <a:r>
              <a:rPr lang="es" u="sng">
                <a:solidFill>
                  <a:schemeClr val="accent5"/>
                </a:solidFill>
                <a:hlinkClick r:id="rId2"/>
              </a:rPr>
              <a:t>https://docs.google.com/presentation/d/1yJ6Sp8zOjxyOxCHEJ4Se9xZebvY4RxmlpP0sNvlZscU/edit#slide=id.g6d7104af44_0_217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d869f0f01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d869f0f01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d869f0f01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d869f0f01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d869f0f01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6d869f0f01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d869f0f01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d869f0f01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d869f0f01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d869f0f01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d869f0f01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d869f0f01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Les recordamos hacia dónde estamos yendo.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d869f0f01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d869f0f01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d869f0f01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d869f0f01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d869f0f01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d869f0f01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59" name="Google Shape;159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62" name="Google Shape;16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3F3F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74" name="Google Shape;174;p4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5" name="Google Shape;175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5500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8" name="Google Shape;178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81" name="Google Shape;181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3F3F3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4" name="Google Shape;184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6" name="Google Shape;186;p43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rgbClr val="F3F3F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9" name="Google Shape;189;p4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0" name="Google Shape;190;p4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1" name="Google Shape;191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4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3F3F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6" name="Google Shape;196;p4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F3F3F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99" name="Google Shape;199;p4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00" name="Google Shape;20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1" name="Google Shape;201;p4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3F3F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4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04" name="Google Shape;204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4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b="0" sz="3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" name="Google Shape;207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- Light">
  <p:cSld name="SECTION_TITLE_AND_DESCRIPTION"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1" name="Google Shape;211;p4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2" name="Google Shape;212;p4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4" name="Google Shape;214;p48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_1"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 Medium"/>
              <a:buNone/>
              <a:defRPr b="0" sz="26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8" name="Google Shape;218;p4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19" name="Google Shape;219;p4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0" name="Google Shape;220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1" name="Google Shape;221;p4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224" name="Google Shape;224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5500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5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27" name="Google Shape;227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5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"/>
              <a:buNone/>
              <a:defRPr b="0" sz="8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5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1" name="Google Shape;231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- Light">
  <p:cSld name="BIG_NUMBER_1">
    <p:bg>
      <p:bgPr>
        <a:solidFill>
          <a:srgbClr val="F3F3F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5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34" name="Google Shape;234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5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8000"/>
              <a:buFont typeface="Rubik"/>
              <a:buNone/>
              <a:defRPr b="0" sz="8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5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38" name="Google Shape;238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https://en.wikipedia.org/wiki/Accuracy_paradox" TargetMode="External"/><Relationship Id="rId5" Type="http://schemas.openxmlformats.org/officeDocument/2006/relationships/hyperlink" Target="https://xkcd.com/1723/" TargetMode="External"/><Relationship Id="rId6" Type="http://schemas.openxmlformats.org/officeDocument/2006/relationships/hyperlink" Target="https://xkcd.com/1723/" TargetMode="External"/><Relationship Id="rId7" Type="http://schemas.openxmlformats.org/officeDocument/2006/relationships/image" Target="../media/image1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achinelearningmastery.com/tactics-to-combat-imbalanced-classes-in-your-machine-learning-dataset/" TargetMode="External"/><Relationship Id="rId4" Type="http://schemas.openxmlformats.org/officeDocument/2006/relationships/hyperlink" Target="https://www.kaggle.com/janiobachmann/credit-fraud-dealing-with-imbalanced-datasets" TargetMode="External"/><Relationship Id="rId5" Type="http://schemas.openxmlformats.org/officeDocument/2006/relationships/hyperlink" Target="https://towardsdatascience.com/handling-imbalanced-datasets-in-machine-learning-7a0e84220f28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watch?time_continue=1&amp;v=R13BD8qKeTg&amp;feature=emb_logo" TargetMode="External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3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305" name="Google Shape;30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6" name="Google Shape;306;p63"/>
          <p:cNvSpPr txBox="1"/>
          <p:nvPr/>
        </p:nvSpPr>
        <p:spPr>
          <a:xfrm>
            <a:off x="2098550" y="1534825"/>
            <a:ext cx="70158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DS_Encuentro_21_DDesb.ipynb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Parte 1 y 2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Datasets Desbalanceados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7" name="Google Shape;317;p65"/>
          <p:cNvSpPr txBox="1"/>
          <p:nvPr/>
        </p:nvSpPr>
        <p:spPr>
          <a:xfrm>
            <a:off x="574550" y="953700"/>
            <a:ext cx="8193900" cy="2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Un </a:t>
            </a: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dataset </a:t>
            </a:r>
            <a:r>
              <a:rPr b="1" lang="es" sz="2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balanceado</a:t>
            </a: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es aquel que tiene - aproximadamente - la misma proporción de instancias de cada clase. 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Por ejemplo, en el caso, binario, alrededor de 50:50 (1:1) de cada clase.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Un </a:t>
            </a: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dataset </a:t>
            </a:r>
            <a:r>
              <a:rPr b="1" lang="es" sz="2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desbalanceado</a:t>
            </a: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- en el caso binario - es aquel que tiene muchas instancias de una clase y muy pocas de la otra, dificultando el entrenamiento. 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Por ejemplo, 80:20, 90:10, 99:1, y peor.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3" name="Google Shape;323;p66"/>
          <p:cNvSpPr txBox="1"/>
          <p:nvPr/>
        </p:nvSpPr>
        <p:spPr>
          <a:xfrm>
            <a:off x="847200" y="892675"/>
            <a:ext cx="744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Un poco</a:t>
            </a:r>
            <a:r>
              <a:rPr lang="es" sz="3000">
                <a:solidFill>
                  <a:srgbClr val="5500FF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b="1" lang="es" sz="3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de desbalance</a:t>
            </a:r>
            <a:r>
              <a:rPr lang="es" sz="3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de clases es esperable, y no afecta a nuestro análisis.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Pero en algunas áreas suelen haber datasets muy desbalanceados: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 Light"/>
              <a:buChar char="●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Detección de fraudes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 Light"/>
              <a:buChar char="●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Diagnóstico médico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 Light"/>
              <a:buChar char="●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Deforestación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9" name="Google Shape;329;p67"/>
          <p:cNvSpPr txBox="1"/>
          <p:nvPr/>
        </p:nvSpPr>
        <p:spPr>
          <a:xfrm>
            <a:off x="715725" y="358775"/>
            <a:ext cx="2862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Cuando trabajemos con estos datasets, tenemos que tener cuidado con: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0" name="Google Shape;330;p67"/>
          <p:cNvSpPr txBox="1"/>
          <p:nvPr/>
        </p:nvSpPr>
        <p:spPr>
          <a:xfrm>
            <a:off x="1123450" y="4749850"/>
            <a:ext cx="7240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Rubik Light"/>
                <a:ea typeface="Rubik Light"/>
                <a:cs typeface="Rubik Light"/>
                <a:sym typeface="Rubik Light"/>
              </a:rPr>
              <a:t>*Chiste a su vez tomado de la materia de la materia Aprendizaje Automático, dictada por Agustín Gravano y Pablo Brusco en FCEN, UBA.</a:t>
            </a:r>
            <a:endParaRPr sz="900">
              <a:solidFill>
                <a:srgbClr val="B7B7B7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331" name="Google Shape;331;p67"/>
          <p:cNvCxnSpPr/>
          <p:nvPr/>
        </p:nvCxnSpPr>
        <p:spPr>
          <a:xfrm>
            <a:off x="3740725" y="388550"/>
            <a:ext cx="0" cy="9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67"/>
          <p:cNvSpPr txBox="1"/>
          <p:nvPr/>
        </p:nvSpPr>
        <p:spPr>
          <a:xfrm>
            <a:off x="3839950" y="388550"/>
            <a:ext cx="4675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Cómo entrenamos nuestros modelos.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Qué métricas usamos para evaluarlo.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8"/>
          <p:cNvSpPr/>
          <p:nvPr/>
        </p:nvSpPr>
        <p:spPr>
          <a:xfrm>
            <a:off x="1123450" y="1721475"/>
            <a:ext cx="838500" cy="248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9" name="Google Shape;339;p68"/>
          <p:cNvSpPr txBox="1"/>
          <p:nvPr/>
        </p:nvSpPr>
        <p:spPr>
          <a:xfrm>
            <a:off x="715725" y="358775"/>
            <a:ext cx="2862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Cuando trabajemos con estos datasets, tenemos que tener cuidado con: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40" name="Google Shape;3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350" y="1721475"/>
            <a:ext cx="2171221" cy="2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8"/>
          <p:cNvSpPr txBox="1"/>
          <p:nvPr/>
        </p:nvSpPr>
        <p:spPr>
          <a:xfrm>
            <a:off x="1123450" y="4749850"/>
            <a:ext cx="7240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B7B7B7"/>
                </a:solidFill>
                <a:latin typeface="Rubik Light"/>
                <a:ea typeface="Rubik Light"/>
                <a:cs typeface="Rubik Light"/>
                <a:sym typeface="Rubik Light"/>
              </a:rPr>
              <a:t>*Chiste a su vez tomado de la materia de la materia Aprendizaje Automático, dictada por Agustín Gravano y Pablo Brusco en FCEN, UBA.</a:t>
            </a:r>
            <a:endParaRPr sz="900">
              <a:solidFill>
                <a:srgbClr val="B7B7B7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42" name="Google Shape;342;p68"/>
          <p:cNvSpPr txBox="1"/>
          <p:nvPr/>
        </p:nvSpPr>
        <p:spPr>
          <a:xfrm>
            <a:off x="2036350" y="1721475"/>
            <a:ext cx="4233600" cy="248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Uno de los malos de la película:</a:t>
            </a:r>
            <a:endParaRPr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rPr>
              <a:t>La paradoja de la exactitud (suena mejor en inglés, </a:t>
            </a:r>
            <a:r>
              <a:rPr lang="es" sz="2000" u="sng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  <a:hlinkClick r:id="rId4"/>
              </a:rPr>
              <a:t>Accuracy Paradox</a:t>
            </a:r>
            <a:r>
              <a:rPr lang="es" sz="2000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rPr>
              <a:t>)</a:t>
            </a:r>
            <a:endParaRPr sz="2000">
              <a:solidFill>
                <a:schemeClr val="accent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A medida que el desbalance de clases es mayor, la exactitud aumenta, por más que nuestro modelo sea muy malo. </a:t>
            </a:r>
            <a:endParaRPr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¿Por qué?  </a:t>
            </a:r>
            <a:r>
              <a:rPr lang="es" sz="1800" u="sng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  <a:hlinkClick r:id="rId5"/>
              </a:rPr>
              <a:t>https</a:t>
            </a:r>
            <a:r>
              <a:rPr lang="es" sz="1800" u="sng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  <a:hlinkClick r:id="rId6"/>
              </a:rPr>
              <a:t>://xkcd.com/1723/</a:t>
            </a: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*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43" name="Google Shape;343;p68"/>
          <p:cNvCxnSpPr/>
          <p:nvPr/>
        </p:nvCxnSpPr>
        <p:spPr>
          <a:xfrm>
            <a:off x="3740725" y="388550"/>
            <a:ext cx="0" cy="9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68"/>
          <p:cNvSpPr txBox="1"/>
          <p:nvPr/>
        </p:nvSpPr>
        <p:spPr>
          <a:xfrm>
            <a:off x="3839950" y="388550"/>
            <a:ext cx="4675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Cómo entrenamos nuestros modelos.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Qué métricas usamos para evaluarlo.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45" name="Google Shape;345;p68"/>
          <p:cNvPicPr preferRelativeResize="0"/>
          <p:nvPr/>
        </p:nvPicPr>
        <p:blipFill rotWithShape="1">
          <a:blip r:embed="rId7">
            <a:alphaModFix/>
          </a:blip>
          <a:srcRect b="0" l="0" r="0" t="16645"/>
          <a:stretch/>
        </p:blipFill>
        <p:spPr>
          <a:xfrm>
            <a:off x="1123500" y="1721475"/>
            <a:ext cx="838400" cy="4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1" name="Google Shape;351;p69"/>
          <p:cNvSpPr txBox="1"/>
          <p:nvPr/>
        </p:nvSpPr>
        <p:spPr>
          <a:xfrm>
            <a:off x="1501175" y="742122"/>
            <a:ext cx="6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¿Podemos </a:t>
            </a:r>
            <a:r>
              <a:rPr b="1"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recolectar nuevos datos?</a:t>
            </a:r>
            <a:r>
              <a:rPr lang="es" sz="13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sz="13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52" name="Google Shape;352;p69"/>
          <p:cNvSpPr/>
          <p:nvPr/>
        </p:nvSpPr>
        <p:spPr>
          <a:xfrm>
            <a:off x="903075" y="742125"/>
            <a:ext cx="393600" cy="393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53" name="Google Shape;353;p69"/>
          <p:cNvCxnSpPr/>
          <p:nvPr/>
        </p:nvCxnSpPr>
        <p:spPr>
          <a:xfrm>
            <a:off x="1501175" y="1248525"/>
            <a:ext cx="67242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69"/>
          <p:cNvSpPr txBox="1"/>
          <p:nvPr/>
        </p:nvSpPr>
        <p:spPr>
          <a:xfrm>
            <a:off x="1501175" y="1358475"/>
            <a:ext cx="69048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Elegir la </a:t>
            </a:r>
            <a:r>
              <a:rPr b="1"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métrica de performance</a:t>
            </a:r>
            <a:r>
              <a:rPr lang="es" sz="13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apropiada para nuestro problema (¡Olvidarse de Exactitud!). Matriz de Confusión, Precisión y Exhaustividad (recall) suelen ser las primeras opciones, pero hay más. ¿Un Falso Positivo tiene el mismo costo que un Falso Negativo?</a:t>
            </a:r>
            <a:endParaRPr sz="13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55" name="Google Shape;355;p69"/>
          <p:cNvSpPr/>
          <p:nvPr/>
        </p:nvSpPr>
        <p:spPr>
          <a:xfrm>
            <a:off x="903075" y="1358475"/>
            <a:ext cx="393600" cy="393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6" name="Google Shape;356;p69"/>
          <p:cNvSpPr txBox="1"/>
          <p:nvPr/>
        </p:nvSpPr>
        <p:spPr>
          <a:xfrm>
            <a:off x="1501175" y="2243022"/>
            <a:ext cx="6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Resamplear</a:t>
            </a:r>
            <a:r>
              <a:rPr lang="es" sz="13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el dataset.</a:t>
            </a:r>
            <a:endParaRPr sz="13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 Light"/>
              <a:buAutoNum type="alphaLcPeriod"/>
            </a:pP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Oversampling: generar nuevas instancias de la clase minoritaria, ya sea copiando instancias preexistentes, o generando instancias sintéticas (ver SMOTE).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200"/>
              <a:buFont typeface="Rubik Light"/>
              <a:buAutoNum type="alphaLcPeriod"/>
            </a:pP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Undersampling: eliminar instancias de la clase sobrerrepresentada.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57" name="Google Shape;357;p69"/>
          <p:cNvSpPr/>
          <p:nvPr/>
        </p:nvSpPr>
        <p:spPr>
          <a:xfrm>
            <a:off x="903075" y="2243025"/>
            <a:ext cx="393600" cy="393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58" name="Google Shape;358;p69"/>
          <p:cNvCxnSpPr/>
          <p:nvPr/>
        </p:nvCxnSpPr>
        <p:spPr>
          <a:xfrm>
            <a:off x="1501175" y="3333900"/>
            <a:ext cx="67242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69"/>
          <p:cNvCxnSpPr/>
          <p:nvPr/>
        </p:nvCxnSpPr>
        <p:spPr>
          <a:xfrm>
            <a:off x="1501175" y="2196825"/>
            <a:ext cx="67242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69"/>
          <p:cNvSpPr txBox="1"/>
          <p:nvPr/>
        </p:nvSpPr>
        <p:spPr>
          <a:xfrm>
            <a:off x="1501175" y="3409500"/>
            <a:ext cx="6904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Probar diferentes modelos</a:t>
            </a:r>
            <a:r>
              <a:rPr lang="es" sz="13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(modelos de ensamble suelen ser buenos) y/o agregarle peso a la clase subrepresentada (fácil desde Scikit-Learn).</a:t>
            </a:r>
            <a:endParaRPr sz="13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61" name="Google Shape;361;p69"/>
          <p:cNvSpPr/>
          <p:nvPr/>
        </p:nvSpPr>
        <p:spPr>
          <a:xfrm>
            <a:off x="903075" y="3409500"/>
            <a:ext cx="393600" cy="393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62" name="Google Shape;362;p69"/>
          <p:cNvCxnSpPr/>
          <p:nvPr/>
        </p:nvCxnSpPr>
        <p:spPr>
          <a:xfrm>
            <a:off x="1501175" y="4099050"/>
            <a:ext cx="67242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69"/>
          <p:cNvSpPr txBox="1"/>
          <p:nvPr/>
        </p:nvSpPr>
        <p:spPr>
          <a:xfrm>
            <a:off x="1501175" y="4194600"/>
            <a:ext cx="6904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Las </a:t>
            </a:r>
            <a:r>
              <a:rPr b="1" lang="es" sz="13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opciones no se terminan acá.</a:t>
            </a:r>
            <a:r>
              <a:rPr lang="es" sz="13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Es un área de contínuo desarrollo. Para tener en cuenta: One-Class classification.</a:t>
            </a:r>
            <a:endParaRPr sz="13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64" name="Google Shape;364;p69"/>
          <p:cNvSpPr/>
          <p:nvPr/>
        </p:nvSpPr>
        <p:spPr>
          <a:xfrm>
            <a:off x="903075" y="4194600"/>
            <a:ext cx="393600" cy="3936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</a:t>
            </a:r>
            <a:endParaRPr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903075" y="182100"/>
            <a:ext cx="750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Algunas técnicas para trabajar correctamente con estos datasets:</a:t>
            </a:r>
            <a:endParaRPr b="1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0"/>
          <p:cNvSpPr txBox="1"/>
          <p:nvPr/>
        </p:nvSpPr>
        <p:spPr>
          <a:xfrm>
            <a:off x="2505175" y="587675"/>
            <a:ext cx="5667000" cy="4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8 Tactics to Combat Imbalanced Classes in Your Machine Learning Dataset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El artículo en el que nos basamos. Claro y sencillo.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Credit Fraud Detector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 muy lindo kernel de Kaggle aplicado a un dataset MUY desbalanceado.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Handling imbalanced datasets in machine learning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Explicación mucho más técnica, pero exhaustiva.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1" name="Google Shape;371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2" name="Google Shape;372;p70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¡Bienvenidos/as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training</a:t>
            </a:r>
            <a:endParaRPr/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2098550" y="1386050"/>
            <a:ext cx="70158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DS_Encuentro_21_DDesb.ipynb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Parte 3 y 4</a:t>
            </a:r>
            <a:endParaRPr sz="32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Teorema de Bayes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9" name="Google Shape;399;p75"/>
          <p:cNvSpPr txBox="1"/>
          <p:nvPr/>
        </p:nvSpPr>
        <p:spPr>
          <a:xfrm>
            <a:off x="721625" y="1114050"/>
            <a:ext cx="7657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Un examen médico tiene una probabilidad de detección de 0.99 y una probabilidad de Falso Positivo de 0.01. El objetivo del Test es detectar una enfermedad de relativa baja prevalencia, que solo la tiene una persona en mil. Hacer el examen a 100000 personas y completar la matriz de confusión (es decir, calcular, en promedio, cuántos aciertos esperan obtener, cuántos Falsos Negativos, FP y Verdaderos Negativos).</a:t>
            </a:r>
            <a:endParaRPr sz="2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00" name="Google Shape;400;p75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 </a:t>
            </a:r>
            <a:r>
              <a:rPr lang="es">
                <a:solidFill>
                  <a:srgbClr val="434343"/>
                </a:solidFill>
              </a:rPr>
              <a:t>· Ejemplo típico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6"/>
          <p:cNvSpPr/>
          <p:nvPr/>
        </p:nvSpPr>
        <p:spPr>
          <a:xfrm>
            <a:off x="850675" y="2571750"/>
            <a:ext cx="32520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7" name="Google Shape;407;p76"/>
          <p:cNvSpPr txBox="1"/>
          <p:nvPr/>
        </p:nvSpPr>
        <p:spPr>
          <a:xfrm>
            <a:off x="721625" y="1114050"/>
            <a:ext cx="7657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Un examen médico tiene una probabilidad de detección de 0.99 y una probabilidad de Falso Positivo de 0.01. El objetivo del Test es detectar una enfermedad de relativa baja prevalencia, que solo la tiene una persona en mil. Hacer el examen a 100000 personas y completar la matriz de confusión (es decir, calcular, en promedio, cuántos aciertos esperan obtener, cuántos Falsos Negativos, FP y Verdaderos Negativos).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08" name="Google Shape;408;p76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 </a:t>
            </a:r>
            <a:r>
              <a:rPr lang="es">
                <a:solidFill>
                  <a:srgbClr val="434343"/>
                </a:solidFill>
              </a:rPr>
              <a:t>· Ejemplo típico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09" name="Google Shape;409;p76"/>
          <p:cNvSpPr txBox="1"/>
          <p:nvPr/>
        </p:nvSpPr>
        <p:spPr>
          <a:xfrm>
            <a:off x="1159475" y="2684950"/>
            <a:ext cx="2634300" cy="20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Pistas: </a:t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100.000 mil personas, hay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casos positivos. De esos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casos positivos, si hago el test, espero que dé positivo en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. 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 los casos negativos, espero que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sean identificados correctamente como negativos y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como falsos positivos.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7"/>
          <p:cNvSpPr/>
          <p:nvPr/>
        </p:nvSpPr>
        <p:spPr>
          <a:xfrm>
            <a:off x="850675" y="2571750"/>
            <a:ext cx="32520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6" name="Google Shape;416;p77"/>
          <p:cNvSpPr txBox="1"/>
          <p:nvPr/>
        </p:nvSpPr>
        <p:spPr>
          <a:xfrm>
            <a:off x="721625" y="1114050"/>
            <a:ext cx="7657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Un examen médico tiene una probabilidad de detección de 0.99 y una probabilidad de Falso Positivo de 0.01. El objetivo del Test es detectar una enfermedad de relativa baja prevalencia, que solo la tiene una persona en mil. Hacer el examen a 100000 personas y completar la matriz de confusión (es decir, calcular, en promedio, cuántos aciertos esperan obtener, cuántos Falsos Negativos, FP y Verdaderos Negativos).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17" name="Google Shape;417;p77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 </a:t>
            </a:r>
            <a:r>
              <a:rPr lang="es">
                <a:solidFill>
                  <a:srgbClr val="434343"/>
                </a:solidFill>
              </a:rPr>
              <a:t>· Ejemplo típico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18" name="Google Shape;418;p77"/>
          <p:cNvSpPr txBox="1"/>
          <p:nvPr/>
        </p:nvSpPr>
        <p:spPr>
          <a:xfrm>
            <a:off x="1159475" y="2684950"/>
            <a:ext cx="2634300" cy="20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Pistas: </a:t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100.000 mil personas, hay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casos positivos. De esos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casos positivos, si hago el test, espero que dé positivo en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. 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 los casos negativos, espero que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sean identificados correctamente como negativos y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como falsos positivos.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419" name="Google Shape;419;p77"/>
          <p:cNvGraphicFramePr/>
          <p:nvPr/>
        </p:nvGraphicFramePr>
        <p:xfrm>
          <a:off x="4435913" y="3520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{5303D87B-CA1E-43F4-BA5D-1E17ED32420A}</a:tableStyleId>
              </a:tblPr>
              <a:tblGrid>
                <a:gridCol w="1798375"/>
                <a:gridCol w="1182025"/>
                <a:gridCol w="1256425"/>
              </a:tblGrid>
              <a:tr h="24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 </a:t>
                      </a: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Predicha </a:t>
                      </a:r>
                      <a:r>
                        <a:rPr b="1" lang="es" sz="1200">
                          <a:solidFill>
                            <a:srgbClr val="434343"/>
                          </a:solidFill>
                        </a:rPr>
                        <a:t>/</a:t>
                      </a: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 Verdadera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Positivos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Negativos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Positivos</a:t>
                      </a:r>
                      <a:endParaRPr b="1" sz="12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99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999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Negativos</a:t>
                      </a:r>
                      <a:endParaRPr b="1" sz="12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98901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0" name="Google Shape;420;p77"/>
          <p:cNvSpPr txBox="1"/>
          <p:nvPr/>
        </p:nvSpPr>
        <p:spPr>
          <a:xfrm>
            <a:off x="4798300" y="2571750"/>
            <a:ext cx="35121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¿Cuál es la probabilidad de que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persona tenga la enfermedad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si el examen dio positivo?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421" name="Google Shape;42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5478">
            <a:off x="8191763" y="2533387"/>
            <a:ext cx="642795" cy="36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8"/>
          <p:cNvSpPr/>
          <p:nvPr/>
        </p:nvSpPr>
        <p:spPr>
          <a:xfrm>
            <a:off x="850675" y="2571750"/>
            <a:ext cx="32520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8" name="Google Shape;428;p78"/>
          <p:cNvSpPr txBox="1"/>
          <p:nvPr/>
        </p:nvSpPr>
        <p:spPr>
          <a:xfrm>
            <a:off x="721625" y="1114050"/>
            <a:ext cx="7657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Un examen médico tiene una probabilidad de detección de 0.99 y una probabilidad de Falso Positivo de 0.01. El objetivo del Test es detectar una enfermedad de relativa baja prevalencia, que solo la tiene una persona en mil. Hacer el examen a 100000 personas y completar la matriz de confusión (es decir, calcular, en promedio, cuántos aciertos esperan obtener, cuántos Falsos Negativos, FP y Verdaderos Negativos).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29" name="Google Shape;429;p78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 </a:t>
            </a:r>
            <a:r>
              <a:rPr lang="es">
                <a:solidFill>
                  <a:srgbClr val="434343"/>
                </a:solidFill>
              </a:rPr>
              <a:t>· Ejemplo típico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430" name="Google Shape;430;p78"/>
          <p:cNvGraphicFramePr/>
          <p:nvPr/>
        </p:nvGraphicFramePr>
        <p:xfrm>
          <a:off x="4435913" y="3520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{5303D87B-CA1E-43F4-BA5D-1E17ED32420A}</a:tableStyleId>
              </a:tblPr>
              <a:tblGrid>
                <a:gridCol w="1798375"/>
                <a:gridCol w="1182025"/>
                <a:gridCol w="1256425"/>
              </a:tblGrid>
              <a:tr h="24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 </a:t>
                      </a: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Predicha </a:t>
                      </a:r>
                      <a:r>
                        <a:rPr b="1" lang="es" sz="1200">
                          <a:solidFill>
                            <a:srgbClr val="434343"/>
                          </a:solidFill>
                        </a:rPr>
                        <a:t>/</a:t>
                      </a: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 Verdadera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Positivos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Negativos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Positivos</a:t>
                      </a:r>
                      <a:endParaRPr b="1" sz="12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99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999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Negativos</a:t>
                      </a:r>
                      <a:endParaRPr b="1" sz="12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98901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1" name="Google Shape;431;p78"/>
          <p:cNvSpPr txBox="1"/>
          <p:nvPr/>
        </p:nvSpPr>
        <p:spPr>
          <a:xfrm>
            <a:off x="4798300" y="2571750"/>
            <a:ext cx="35121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¿Cuál es la probabilidad de que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persona tenga la enfermedad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si el examen dio positivo?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32" name="Google Shape;432;p78"/>
          <p:cNvSpPr/>
          <p:nvPr/>
        </p:nvSpPr>
        <p:spPr>
          <a:xfrm>
            <a:off x="6386875" y="3906100"/>
            <a:ext cx="2169900" cy="322200"/>
          </a:xfrm>
          <a:prstGeom prst="rect">
            <a:avLst/>
          </a:prstGeom>
          <a:noFill/>
          <a:ln cap="flat" cmpd="sng" w="19050">
            <a:solidFill>
              <a:srgbClr val="55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78"/>
          <p:cNvSpPr txBox="1"/>
          <p:nvPr/>
        </p:nvSpPr>
        <p:spPr>
          <a:xfrm>
            <a:off x="1159475" y="2684950"/>
            <a:ext cx="2634300" cy="20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Pistas: </a:t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100.000 mil personas, hay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casos positivos. De esos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casos positivos, si hago el test, espero que dé positivo en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. 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De los casos negativos, espero que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sean identificados correctamente como negativos y </a:t>
            </a:r>
            <a:r>
              <a:rPr lang="es" sz="1200">
                <a:solidFill>
                  <a:srgbClr val="434343"/>
                </a:solidFill>
              </a:rPr>
              <a:t>___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como falsos positivos.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9" name="Google Shape;439;p79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 </a:t>
            </a:r>
            <a:r>
              <a:rPr lang="es">
                <a:solidFill>
                  <a:srgbClr val="434343"/>
                </a:solidFill>
              </a:rPr>
              <a:t>· Ejemplo típico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440" name="Google Shape;440;p79"/>
          <p:cNvGraphicFramePr/>
          <p:nvPr/>
        </p:nvGraphicFramePr>
        <p:xfrm>
          <a:off x="716438" y="1926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{5303D87B-CA1E-43F4-BA5D-1E17ED32420A}</a:tableStyleId>
              </a:tblPr>
              <a:tblGrid>
                <a:gridCol w="1798375"/>
                <a:gridCol w="1182025"/>
                <a:gridCol w="1256425"/>
              </a:tblGrid>
              <a:tr h="24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 </a:t>
                      </a: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Predicha </a:t>
                      </a:r>
                      <a:r>
                        <a:rPr b="1" lang="es" sz="1200">
                          <a:solidFill>
                            <a:srgbClr val="434343"/>
                          </a:solidFill>
                        </a:rPr>
                        <a:t>/</a:t>
                      </a: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 Verdadera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Positivos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Negativos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Positivos</a:t>
                      </a:r>
                      <a:endParaRPr b="1" sz="12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99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999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Negativos</a:t>
                      </a:r>
                      <a:endParaRPr b="1" sz="12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98901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1" name="Google Shape;441;p79"/>
          <p:cNvSpPr txBox="1"/>
          <p:nvPr/>
        </p:nvSpPr>
        <p:spPr>
          <a:xfrm>
            <a:off x="1078825" y="977675"/>
            <a:ext cx="35121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¿Cuál es la probabilidad de que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persona tenga la enfermedad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si el examen dio positivo?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42" name="Google Shape;442;p79"/>
          <p:cNvSpPr/>
          <p:nvPr/>
        </p:nvSpPr>
        <p:spPr>
          <a:xfrm>
            <a:off x="2667400" y="2312025"/>
            <a:ext cx="2169900" cy="322200"/>
          </a:xfrm>
          <a:prstGeom prst="rect">
            <a:avLst/>
          </a:prstGeom>
          <a:noFill/>
          <a:ln cap="flat" cmpd="sng" w="19050">
            <a:solidFill>
              <a:srgbClr val="55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79"/>
          <p:cNvSpPr txBox="1"/>
          <p:nvPr/>
        </p:nvSpPr>
        <p:spPr>
          <a:xfrm>
            <a:off x="950725" y="3509975"/>
            <a:ext cx="74007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¡De 1098 predichos, 99 eran verdaderos positivos! 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decir,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~9% (o probabilidad = 0.0902)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9" name="Google Shape;449;p80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 </a:t>
            </a:r>
            <a:r>
              <a:rPr lang="es">
                <a:solidFill>
                  <a:srgbClr val="434343"/>
                </a:solidFill>
              </a:rPr>
              <a:t>· Ejemplo típico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450" name="Google Shape;450;p80"/>
          <p:cNvGraphicFramePr/>
          <p:nvPr/>
        </p:nvGraphicFramePr>
        <p:xfrm>
          <a:off x="716438" y="1926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{5303D87B-CA1E-43F4-BA5D-1E17ED32420A}</a:tableStyleId>
              </a:tblPr>
              <a:tblGrid>
                <a:gridCol w="1798375"/>
                <a:gridCol w="1182025"/>
                <a:gridCol w="1256425"/>
              </a:tblGrid>
              <a:tr h="24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 </a:t>
                      </a: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Predicha </a:t>
                      </a:r>
                      <a:r>
                        <a:rPr b="1" lang="es" sz="1200">
                          <a:solidFill>
                            <a:srgbClr val="434343"/>
                          </a:solidFill>
                        </a:rPr>
                        <a:t>/</a:t>
                      </a: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 Verdadera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Positivos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</a:rPr>
                        <a:t>Negativos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Positivos</a:t>
                      </a:r>
                      <a:endParaRPr b="1" sz="12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99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999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accent3"/>
                          </a:solidFill>
                        </a:rPr>
                        <a:t>Negativos</a:t>
                      </a:r>
                      <a:endParaRPr b="1" sz="1200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98901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1" name="Google Shape;451;p80"/>
          <p:cNvSpPr txBox="1"/>
          <p:nvPr/>
        </p:nvSpPr>
        <p:spPr>
          <a:xfrm>
            <a:off x="1078825" y="977675"/>
            <a:ext cx="35121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¿Cuál es la probabilidad de que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persona tenga la enfermedad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si el examen dio positivo?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52" name="Google Shape;452;p80"/>
          <p:cNvSpPr/>
          <p:nvPr/>
        </p:nvSpPr>
        <p:spPr>
          <a:xfrm>
            <a:off x="2667400" y="2312025"/>
            <a:ext cx="2169900" cy="322200"/>
          </a:xfrm>
          <a:prstGeom prst="rect">
            <a:avLst/>
          </a:prstGeom>
          <a:noFill/>
          <a:ln cap="flat" cmpd="sng" w="19050">
            <a:solidFill>
              <a:srgbClr val="55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80"/>
          <p:cNvSpPr txBox="1"/>
          <p:nvPr/>
        </p:nvSpPr>
        <p:spPr>
          <a:xfrm>
            <a:off x="950725" y="3509975"/>
            <a:ext cx="74007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¡De 1098 predichos, 99 eran verdaderos positivos! 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 decir, </a:t>
            </a: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~9% (o probabilidad = 0.0902)</a:t>
            </a: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¿A qué métrica vista corresponde este resultado?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8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975" y="152400"/>
            <a:ext cx="72580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4" name="Google Shape;464;p82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65" name="Google Shape;465;p82"/>
          <p:cNvSpPr txBox="1"/>
          <p:nvPr/>
        </p:nvSpPr>
        <p:spPr>
          <a:xfrm>
            <a:off x="785325" y="1116675"/>
            <a:ext cx="69354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Dados dos eventos A y B: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P(A) es la probabilidad del evento A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P(B) es la probabilidad del evento B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P(A|B) es la probabilidad condicional del evento A dado que </a:t>
            </a:r>
            <a:r>
              <a:rPr i="1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ocurrió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B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P(B|A) es la probabilidad condicional del evento B dado que </a:t>
            </a:r>
            <a:r>
              <a:rPr i="1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ocurrió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A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Si P(A|B) = P(A) y P(B|A) = P(B), los eventos son independientes.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66" name="Google Shape;466;p82"/>
          <p:cNvPicPr preferRelativeResize="0"/>
          <p:nvPr/>
        </p:nvPicPr>
        <p:blipFill rotWithShape="1">
          <a:blip r:embed="rId3">
            <a:alphaModFix/>
          </a:blip>
          <a:srcRect b="26815" l="3390" r="0" t="24261"/>
          <a:stretch/>
        </p:blipFill>
        <p:spPr>
          <a:xfrm>
            <a:off x="4542025" y="3680937"/>
            <a:ext cx="3178699" cy="103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82"/>
          <p:cNvSpPr txBox="1"/>
          <p:nvPr/>
        </p:nvSpPr>
        <p:spPr>
          <a:xfrm>
            <a:off x="785325" y="3513000"/>
            <a:ext cx="30000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general, P(A|B) ≠ P(B|A). 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obtener uno dado el otro, necesitamos el Teorema de Bayes:</a:t>
            </a:r>
            <a:endParaRPr/>
          </a:p>
        </p:txBody>
      </p:sp>
      <p:cxnSp>
        <p:nvCxnSpPr>
          <p:cNvPr id="468" name="Google Shape;468;p82"/>
          <p:cNvCxnSpPr/>
          <p:nvPr/>
        </p:nvCxnSpPr>
        <p:spPr>
          <a:xfrm>
            <a:off x="3827838" y="4154475"/>
            <a:ext cx="5682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69" name="Google Shape;469;p82"/>
          <p:cNvSpPr/>
          <p:nvPr/>
        </p:nvSpPr>
        <p:spPr>
          <a:xfrm>
            <a:off x="1258850" y="2113475"/>
            <a:ext cx="5680500" cy="4719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82"/>
          <p:cNvSpPr txBox="1"/>
          <p:nvPr/>
        </p:nvSpPr>
        <p:spPr>
          <a:xfrm>
            <a:off x="7580450" y="2075816"/>
            <a:ext cx="1128600" cy="5472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¡No implica causalidad!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71" name="Google Shape;471;p82"/>
          <p:cNvCxnSpPr>
            <a:stCxn id="469" idx="3"/>
            <a:endCxn id="470" idx="1"/>
          </p:cNvCxnSpPr>
          <p:nvPr/>
        </p:nvCxnSpPr>
        <p:spPr>
          <a:xfrm>
            <a:off x="6939350" y="2349425"/>
            <a:ext cx="6411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256" name="Google Shape;256;p56"/>
          <p:cNvGraphicFramePr/>
          <p:nvPr/>
        </p:nvGraphicFramePr>
        <p:xfrm>
          <a:off x="705525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{5303D87B-CA1E-43F4-BA5D-1E17ED32420A}</a:tableStyleId>
              </a:tblPr>
              <a:tblGrid>
                <a:gridCol w="6455650"/>
              </a:tblGrid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Repaso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Datasets Desbalanceados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Teorema de Bayes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7" name="Google Shape;477;p83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78" name="Google Shape;478;p83"/>
          <p:cNvSpPr txBox="1"/>
          <p:nvPr/>
        </p:nvSpPr>
        <p:spPr>
          <a:xfrm>
            <a:off x="785325" y="1116675"/>
            <a:ext cx="69354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Dados dos eventos A y B: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P(A) es la probabilidad del evento A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P(B) es la probabilidad del evento B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4" name="Google Shape;484;p84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85" name="Google Shape;485;p84"/>
          <p:cNvSpPr txBox="1"/>
          <p:nvPr/>
        </p:nvSpPr>
        <p:spPr>
          <a:xfrm>
            <a:off x="785325" y="1116675"/>
            <a:ext cx="69354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Dados dos eventos A y B: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P(A) es la probabilidad del evento A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P(B) es la probabilidad del evento B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P(A|B) es la probabilidad condicional del evento A dado que </a:t>
            </a:r>
            <a:r>
              <a:rPr i="1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ocurrió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B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P(B|A) es la probabilidad condicional del evento B dado que </a:t>
            </a:r>
            <a:r>
              <a:rPr i="1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ocurrió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A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1" name="Google Shape;491;p85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2" name="Google Shape;492;p85"/>
          <p:cNvSpPr txBox="1"/>
          <p:nvPr/>
        </p:nvSpPr>
        <p:spPr>
          <a:xfrm>
            <a:off x="785325" y="1116675"/>
            <a:ext cx="69354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Dados dos eventos A y B: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P(A) es la probabilidad del evento A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P(B) es la probabilidad del evento B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P(A|B) es la probabilidad condicional del evento A dado que </a:t>
            </a:r>
            <a:r>
              <a:rPr i="1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ocurrió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B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P(B|A) es la probabilidad condicional del evento B dado que </a:t>
            </a:r>
            <a:r>
              <a:rPr i="1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ocurrió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A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Si P(A|B) = P(A) y P(B|A) = P(B), los eventos son independientes.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93" name="Google Shape;493;p85"/>
          <p:cNvSpPr/>
          <p:nvPr/>
        </p:nvSpPr>
        <p:spPr>
          <a:xfrm>
            <a:off x="1258850" y="2113475"/>
            <a:ext cx="5680500" cy="4719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85"/>
          <p:cNvSpPr txBox="1"/>
          <p:nvPr/>
        </p:nvSpPr>
        <p:spPr>
          <a:xfrm>
            <a:off x="7580450" y="2075816"/>
            <a:ext cx="1128600" cy="5472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¡No implica causalidad!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95" name="Google Shape;495;p85"/>
          <p:cNvCxnSpPr>
            <a:stCxn id="493" idx="3"/>
            <a:endCxn id="494" idx="1"/>
          </p:cNvCxnSpPr>
          <p:nvPr/>
        </p:nvCxnSpPr>
        <p:spPr>
          <a:xfrm>
            <a:off x="6939350" y="2349425"/>
            <a:ext cx="6411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1" name="Google Shape;501;p86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02" name="Google Shape;502;p86"/>
          <p:cNvSpPr txBox="1"/>
          <p:nvPr/>
        </p:nvSpPr>
        <p:spPr>
          <a:xfrm>
            <a:off x="785325" y="1116675"/>
            <a:ext cx="69354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Dados dos eventos A y B:</a:t>
            </a:r>
            <a:endParaRPr b="1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P(A) es la probabilidad del evento A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P(B) es la probabilidad del evento B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P(A|B) es la probabilidad condicional del evento A dado que </a:t>
            </a:r>
            <a:r>
              <a:rPr i="1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ocurrió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B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P(B|A) es la probabilidad condicional del evento B dado que </a:t>
            </a:r>
            <a:r>
              <a:rPr i="1"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ocurrió</a:t>
            </a: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A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Si P(A|B) = P(A) y P(B|A) = P(B), los eventos son independientes.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503" name="Google Shape;503;p86"/>
          <p:cNvPicPr preferRelativeResize="0"/>
          <p:nvPr/>
        </p:nvPicPr>
        <p:blipFill rotWithShape="1">
          <a:blip r:embed="rId3">
            <a:alphaModFix/>
          </a:blip>
          <a:srcRect b="26815" l="3390" r="0" t="24261"/>
          <a:stretch/>
        </p:blipFill>
        <p:spPr>
          <a:xfrm>
            <a:off x="4542025" y="3680937"/>
            <a:ext cx="3178699" cy="103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86"/>
          <p:cNvSpPr txBox="1"/>
          <p:nvPr/>
        </p:nvSpPr>
        <p:spPr>
          <a:xfrm>
            <a:off x="785325" y="3513000"/>
            <a:ext cx="30000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general, P(A|B) ≠ P(B|A). 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obtener uno dado el otro, necesitamos el Teorema de Bayes:</a:t>
            </a:r>
            <a:endParaRPr/>
          </a:p>
        </p:txBody>
      </p:sp>
      <p:cxnSp>
        <p:nvCxnSpPr>
          <p:cNvPr id="505" name="Google Shape;505;p86"/>
          <p:cNvCxnSpPr/>
          <p:nvPr/>
        </p:nvCxnSpPr>
        <p:spPr>
          <a:xfrm>
            <a:off x="3827838" y="4154475"/>
            <a:ext cx="5682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6" name="Google Shape;506;p86"/>
          <p:cNvSpPr/>
          <p:nvPr/>
        </p:nvSpPr>
        <p:spPr>
          <a:xfrm>
            <a:off x="1258850" y="2113475"/>
            <a:ext cx="5680500" cy="471900"/>
          </a:xfrm>
          <a:prstGeom prst="rect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86"/>
          <p:cNvSpPr txBox="1"/>
          <p:nvPr/>
        </p:nvSpPr>
        <p:spPr>
          <a:xfrm>
            <a:off x="7580450" y="2075816"/>
            <a:ext cx="1128600" cy="5472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¡No implica causalidad!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08" name="Google Shape;508;p86"/>
          <p:cNvCxnSpPr>
            <a:stCxn id="506" idx="3"/>
            <a:endCxn id="507" idx="1"/>
          </p:cNvCxnSpPr>
          <p:nvPr/>
        </p:nvCxnSpPr>
        <p:spPr>
          <a:xfrm>
            <a:off x="6939350" y="2349425"/>
            <a:ext cx="6411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7"/>
          <p:cNvSpPr txBox="1"/>
          <p:nvPr/>
        </p:nvSpPr>
        <p:spPr>
          <a:xfrm>
            <a:off x="1560050" y="3551450"/>
            <a:ext cx="6996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P(B|A):</a:t>
            </a: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verosimilitud</a:t>
            </a:r>
            <a:endParaRPr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4" name="Google Shape;514;p87"/>
          <p:cNvSpPr/>
          <p:nvPr/>
        </p:nvSpPr>
        <p:spPr>
          <a:xfrm>
            <a:off x="5377300" y="286950"/>
            <a:ext cx="2933100" cy="792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6" name="Google Shape;516;p87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17" name="Google Shape;517;p87"/>
          <p:cNvPicPr preferRelativeResize="0"/>
          <p:nvPr/>
        </p:nvPicPr>
        <p:blipFill rotWithShape="1">
          <a:blip r:embed="rId3">
            <a:alphaModFix/>
          </a:blip>
          <a:srcRect b="26815" l="3390" r="0" t="24261"/>
          <a:stretch/>
        </p:blipFill>
        <p:spPr>
          <a:xfrm>
            <a:off x="573202" y="1520898"/>
            <a:ext cx="2847470" cy="924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87"/>
          <p:cNvSpPr txBox="1"/>
          <p:nvPr/>
        </p:nvSpPr>
        <p:spPr>
          <a:xfrm>
            <a:off x="3944329" y="1423250"/>
            <a:ext cx="422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P(A):</a:t>
            </a: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prior o probabilidad a priori de A</a:t>
            </a:r>
            <a:endParaRPr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9" name="Google Shape;519;p87"/>
          <p:cNvSpPr txBox="1"/>
          <p:nvPr/>
        </p:nvSpPr>
        <p:spPr>
          <a:xfrm>
            <a:off x="573225" y="4528400"/>
            <a:ext cx="6459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P(A|B):</a:t>
            </a: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posterior o probabilidad a posteriori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20" name="Google Shape;520;p87"/>
          <p:cNvCxnSpPr>
            <a:endCxn id="518" idx="1"/>
          </p:cNvCxnSpPr>
          <p:nvPr/>
        </p:nvCxnSpPr>
        <p:spPr>
          <a:xfrm>
            <a:off x="3283729" y="1620050"/>
            <a:ext cx="6606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1" name="Google Shape;521;p87"/>
          <p:cNvCxnSpPr>
            <a:endCxn id="522" idx="1"/>
          </p:cNvCxnSpPr>
          <p:nvPr/>
        </p:nvCxnSpPr>
        <p:spPr>
          <a:xfrm>
            <a:off x="3262725" y="2087150"/>
            <a:ext cx="681600" cy="5970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2" name="Google Shape;522;p87"/>
          <p:cNvSpPr txBox="1"/>
          <p:nvPr/>
        </p:nvSpPr>
        <p:spPr>
          <a:xfrm>
            <a:off x="3944325" y="2445500"/>
            <a:ext cx="4865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P(B): </a:t>
            </a: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probabilidad marginal.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23" name="Google Shape;523;p87"/>
          <p:cNvCxnSpPr/>
          <p:nvPr/>
        </p:nvCxnSpPr>
        <p:spPr>
          <a:xfrm>
            <a:off x="1944938" y="2087050"/>
            <a:ext cx="0" cy="14151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4" name="Google Shape;524;p87"/>
          <p:cNvCxnSpPr/>
          <p:nvPr/>
        </p:nvCxnSpPr>
        <p:spPr>
          <a:xfrm>
            <a:off x="871613" y="2538975"/>
            <a:ext cx="0" cy="19410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5" name="Google Shape;525;p87"/>
          <p:cNvSpPr txBox="1"/>
          <p:nvPr/>
        </p:nvSpPr>
        <p:spPr>
          <a:xfrm>
            <a:off x="5520025" y="286950"/>
            <a:ext cx="2680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A: estar enfermo  </a:t>
            </a: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E+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B: dio positivo       </a:t>
            </a: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T+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8"/>
          <p:cNvSpPr txBox="1"/>
          <p:nvPr/>
        </p:nvSpPr>
        <p:spPr>
          <a:xfrm>
            <a:off x="1991825" y="1062700"/>
            <a:ext cx="51168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Rubik Light"/>
                <a:ea typeface="Rubik Light"/>
                <a:cs typeface="Rubik Light"/>
                <a:sym typeface="Rubik Light"/>
              </a:rPr>
              <a:t>Volviendo al ejemplo anterior...</a:t>
            </a:r>
            <a:endParaRPr sz="48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31" name="Google Shape;531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9"/>
          <p:cNvSpPr txBox="1"/>
          <p:nvPr/>
        </p:nvSpPr>
        <p:spPr>
          <a:xfrm>
            <a:off x="1560050" y="3551450"/>
            <a:ext cx="6996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P(B|A):</a:t>
            </a: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verosimilitud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P(T+|E+):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probabilidad de que el test de positivo dado que la persona está enferma. ¡Es la probabilidad de detección!</a:t>
            </a: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= 0.99</a:t>
            </a:r>
            <a:endParaRPr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37" name="Google Shape;537;p89"/>
          <p:cNvSpPr/>
          <p:nvPr/>
        </p:nvSpPr>
        <p:spPr>
          <a:xfrm>
            <a:off x="5377300" y="286950"/>
            <a:ext cx="2933100" cy="792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9" name="Google Shape;539;p89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40" name="Google Shape;540;p89"/>
          <p:cNvPicPr preferRelativeResize="0"/>
          <p:nvPr/>
        </p:nvPicPr>
        <p:blipFill rotWithShape="1">
          <a:blip r:embed="rId3">
            <a:alphaModFix/>
          </a:blip>
          <a:srcRect b="26815" l="3390" r="0" t="24261"/>
          <a:stretch/>
        </p:blipFill>
        <p:spPr>
          <a:xfrm>
            <a:off x="573202" y="1520898"/>
            <a:ext cx="2847470" cy="9246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9"/>
          <p:cNvSpPr txBox="1"/>
          <p:nvPr/>
        </p:nvSpPr>
        <p:spPr>
          <a:xfrm>
            <a:off x="3944329" y="1423250"/>
            <a:ext cx="422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P(A):</a:t>
            </a: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prior o probabilidad a priori de A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P(E+): </a:t>
            </a:r>
            <a:r>
              <a:rPr lang="es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El prior es la prevalencia de la enfermedad en la población</a:t>
            </a: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= 1/100</a:t>
            </a:r>
            <a:endParaRPr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2" name="Google Shape;542;p89"/>
          <p:cNvSpPr txBox="1"/>
          <p:nvPr/>
        </p:nvSpPr>
        <p:spPr>
          <a:xfrm>
            <a:off x="573225" y="4528400"/>
            <a:ext cx="6459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P(A|B):</a:t>
            </a: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posterior o probabilidad a posteriori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P(E+|T+):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probabilidad de estar enfermo dado que el test dio positivo. </a:t>
            </a:r>
            <a:endParaRPr>
              <a:solidFill>
                <a:srgbClr val="E1446D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43" name="Google Shape;543;p89"/>
          <p:cNvCxnSpPr>
            <a:endCxn id="541" idx="1"/>
          </p:cNvCxnSpPr>
          <p:nvPr/>
        </p:nvCxnSpPr>
        <p:spPr>
          <a:xfrm>
            <a:off x="3283729" y="1620050"/>
            <a:ext cx="6606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4" name="Google Shape;544;p89"/>
          <p:cNvCxnSpPr>
            <a:endCxn id="545" idx="1"/>
          </p:cNvCxnSpPr>
          <p:nvPr/>
        </p:nvCxnSpPr>
        <p:spPr>
          <a:xfrm>
            <a:off x="3262725" y="2087150"/>
            <a:ext cx="681600" cy="5970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5" name="Google Shape;545;p89"/>
          <p:cNvSpPr txBox="1"/>
          <p:nvPr/>
        </p:nvSpPr>
        <p:spPr>
          <a:xfrm>
            <a:off x="3944325" y="2445500"/>
            <a:ext cx="4865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P(B): </a:t>
            </a:r>
            <a:r>
              <a:rPr lang="es" sz="12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probabilidad marginal.</a:t>
            </a:r>
            <a:endParaRPr sz="12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P(T+)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s">
                <a:solidFill>
                  <a:srgbClr val="E1446D"/>
                </a:solidFill>
                <a:latin typeface="Rubik Light"/>
                <a:ea typeface="Rubik Light"/>
                <a:cs typeface="Rubik Light"/>
                <a:sym typeface="Rubik Light"/>
              </a:rPr>
              <a:t>La probabilidad de que el test dé positivo. Esto puede ocurrir si una persona está enferma pero también si no lo está.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= P(T+|E+)*P(E+) + P(T+|E-)*P(E-) = 0.99*0.001 + 0.01*0.999 = 0.01098</a:t>
            </a:r>
            <a:endParaRPr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46" name="Google Shape;546;p89"/>
          <p:cNvCxnSpPr/>
          <p:nvPr/>
        </p:nvCxnSpPr>
        <p:spPr>
          <a:xfrm>
            <a:off x="1944938" y="2087050"/>
            <a:ext cx="0" cy="14151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7" name="Google Shape;547;p89"/>
          <p:cNvCxnSpPr/>
          <p:nvPr/>
        </p:nvCxnSpPr>
        <p:spPr>
          <a:xfrm>
            <a:off x="871613" y="2538975"/>
            <a:ext cx="0" cy="19410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8" name="Google Shape;548;p89"/>
          <p:cNvSpPr txBox="1"/>
          <p:nvPr/>
        </p:nvSpPr>
        <p:spPr>
          <a:xfrm>
            <a:off x="5520025" y="286950"/>
            <a:ext cx="2680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A: estar enfermo  </a:t>
            </a: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E+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B: dio positivo       </a:t>
            </a: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T+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0"/>
          <p:cNvSpPr txBox="1"/>
          <p:nvPr/>
        </p:nvSpPr>
        <p:spPr>
          <a:xfrm>
            <a:off x="1560050" y="3551450"/>
            <a:ext cx="6996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P(B|A):</a:t>
            </a:r>
            <a:r>
              <a:rPr lang="es" sz="1200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 verosimilitud</a:t>
            </a:r>
            <a:endParaRPr sz="1200"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P(T+|E+):</a:t>
            </a:r>
            <a:r>
              <a:rPr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probabilidad de que el test de positivo dado que la persona está enferma. ¡Es la probabilidad de detección!</a:t>
            </a:r>
            <a:r>
              <a:rPr b="1"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 = 0.99</a:t>
            </a:r>
            <a:endParaRPr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54" name="Google Shape;554;p90"/>
          <p:cNvSpPr/>
          <p:nvPr/>
        </p:nvSpPr>
        <p:spPr>
          <a:xfrm>
            <a:off x="5377300" y="286950"/>
            <a:ext cx="2933100" cy="792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6" name="Google Shape;556;p90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57" name="Google Shape;557;p90"/>
          <p:cNvPicPr preferRelativeResize="0"/>
          <p:nvPr/>
        </p:nvPicPr>
        <p:blipFill rotWithShape="1">
          <a:blip r:embed="rId3">
            <a:alphaModFix/>
          </a:blip>
          <a:srcRect b="26815" l="3390" r="0" t="24261"/>
          <a:stretch/>
        </p:blipFill>
        <p:spPr>
          <a:xfrm>
            <a:off x="573202" y="1520898"/>
            <a:ext cx="2847470" cy="92460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90"/>
          <p:cNvSpPr txBox="1"/>
          <p:nvPr/>
        </p:nvSpPr>
        <p:spPr>
          <a:xfrm>
            <a:off x="3944329" y="1423250"/>
            <a:ext cx="422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P(A):</a:t>
            </a:r>
            <a:r>
              <a:rPr lang="es" sz="1200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 prior o probabilidad a priori de A</a:t>
            </a:r>
            <a:endParaRPr sz="1200"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P(E+): </a:t>
            </a:r>
            <a:r>
              <a:rPr lang="es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El prior es la prevalencia de la enfermedad en la población</a:t>
            </a:r>
            <a:r>
              <a:rPr b="1"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 = 1/100</a:t>
            </a:r>
            <a:endParaRPr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59" name="Google Shape;559;p90"/>
          <p:cNvSpPr txBox="1"/>
          <p:nvPr/>
        </p:nvSpPr>
        <p:spPr>
          <a:xfrm>
            <a:off x="573225" y="4528400"/>
            <a:ext cx="6459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P(A|B):</a:t>
            </a:r>
            <a:r>
              <a:rPr lang="es" sz="1200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 posterior o probabilidad a posteriori</a:t>
            </a:r>
            <a:endParaRPr sz="1200"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P(E+|T+):</a:t>
            </a:r>
            <a:r>
              <a:rPr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probabilidad de estar enfermo dado que el test dio positivo. </a:t>
            </a:r>
            <a:endParaRPr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60" name="Google Shape;560;p90"/>
          <p:cNvCxnSpPr>
            <a:endCxn id="558" idx="1"/>
          </p:cNvCxnSpPr>
          <p:nvPr/>
        </p:nvCxnSpPr>
        <p:spPr>
          <a:xfrm>
            <a:off x="3283729" y="1620050"/>
            <a:ext cx="6606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61" name="Google Shape;561;p90"/>
          <p:cNvCxnSpPr>
            <a:endCxn id="562" idx="1"/>
          </p:cNvCxnSpPr>
          <p:nvPr/>
        </p:nvCxnSpPr>
        <p:spPr>
          <a:xfrm>
            <a:off x="3262725" y="2087150"/>
            <a:ext cx="681600" cy="5970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62" name="Google Shape;562;p90"/>
          <p:cNvSpPr txBox="1"/>
          <p:nvPr/>
        </p:nvSpPr>
        <p:spPr>
          <a:xfrm>
            <a:off x="3944325" y="2445500"/>
            <a:ext cx="4865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P(B): </a:t>
            </a:r>
            <a:r>
              <a:rPr lang="es" sz="1200">
                <a:solidFill>
                  <a:srgbClr val="B7B7B7"/>
                </a:solidFill>
                <a:latin typeface="Rubik Light"/>
                <a:ea typeface="Rubik Light"/>
                <a:cs typeface="Rubik Light"/>
                <a:sym typeface="Rubik Light"/>
              </a:rPr>
              <a:t>probabilidad marginal.</a:t>
            </a:r>
            <a:endParaRPr sz="1200">
              <a:solidFill>
                <a:srgbClr val="B7B7B7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P(T+)</a:t>
            </a:r>
            <a:r>
              <a:rPr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s">
                <a:solidFill>
                  <a:srgbClr val="B7B7B7"/>
                </a:solidFill>
                <a:latin typeface="Rubik Light"/>
                <a:ea typeface="Rubik Light"/>
                <a:cs typeface="Rubik Light"/>
                <a:sym typeface="Rubik Light"/>
              </a:rPr>
              <a:t>La probabilidad de que el test dé positivo. Esto puede ocurrir si una persona está enferma pero también si no lo está.</a:t>
            </a:r>
            <a:r>
              <a:rPr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= P(T+|E+)*P(E+) +</a:t>
            </a: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P(T+|E-)</a:t>
            </a:r>
            <a:r>
              <a:rPr b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*P(E-) = 0.99*0.001 + 0.01*0.999 = 0.01098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63" name="Google Shape;563;p90"/>
          <p:cNvCxnSpPr/>
          <p:nvPr/>
        </p:nvCxnSpPr>
        <p:spPr>
          <a:xfrm>
            <a:off x="1944938" y="2087050"/>
            <a:ext cx="0" cy="14151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64" name="Google Shape;564;p90"/>
          <p:cNvCxnSpPr/>
          <p:nvPr/>
        </p:nvCxnSpPr>
        <p:spPr>
          <a:xfrm>
            <a:off x="871613" y="2538975"/>
            <a:ext cx="0" cy="19410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65" name="Google Shape;565;p90"/>
          <p:cNvSpPr txBox="1"/>
          <p:nvPr/>
        </p:nvSpPr>
        <p:spPr>
          <a:xfrm>
            <a:off x="5520025" y="286950"/>
            <a:ext cx="2680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A: estar enfermo  </a:t>
            </a: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E+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B: dio positivo       </a:t>
            </a: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T+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6" name="Google Shape;566;p90"/>
          <p:cNvSpPr/>
          <p:nvPr/>
        </p:nvSpPr>
        <p:spPr>
          <a:xfrm>
            <a:off x="6620650" y="3144275"/>
            <a:ext cx="797100" cy="215700"/>
          </a:xfrm>
          <a:prstGeom prst="rect">
            <a:avLst/>
          </a:prstGeom>
          <a:noFill/>
          <a:ln cap="flat" cmpd="sng" w="19050">
            <a:solidFill>
              <a:srgbClr val="55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90"/>
          <p:cNvSpPr/>
          <p:nvPr/>
        </p:nvSpPr>
        <p:spPr>
          <a:xfrm>
            <a:off x="6301900" y="3584600"/>
            <a:ext cx="1434600" cy="282000"/>
          </a:xfrm>
          <a:prstGeom prst="rect">
            <a:avLst/>
          </a:prstGeom>
          <a:solidFill>
            <a:srgbClr val="5500FF"/>
          </a:solidFill>
          <a:ln cap="flat" cmpd="sng" w="19050">
            <a:solidFill>
              <a:srgbClr val="55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¿Quién es?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1"/>
          <p:cNvSpPr txBox="1"/>
          <p:nvPr/>
        </p:nvSpPr>
        <p:spPr>
          <a:xfrm>
            <a:off x="1560050" y="3551450"/>
            <a:ext cx="6996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P(B|A):</a:t>
            </a:r>
            <a:r>
              <a:rPr lang="es" sz="1200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 verosimilitud</a:t>
            </a:r>
            <a:endParaRPr sz="1200"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P(T+|E+):</a:t>
            </a:r>
            <a:r>
              <a:rPr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probabilidad de que el test de positivo dado que la persona está enferma. ¡Es la probabilidad de detección!</a:t>
            </a:r>
            <a:r>
              <a:rPr b="1"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 = 0.99</a:t>
            </a:r>
            <a:endParaRPr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73" name="Google Shape;573;p91"/>
          <p:cNvSpPr/>
          <p:nvPr/>
        </p:nvSpPr>
        <p:spPr>
          <a:xfrm>
            <a:off x="5377300" y="286950"/>
            <a:ext cx="2933100" cy="792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5" name="Google Shape;575;p91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76" name="Google Shape;576;p91"/>
          <p:cNvPicPr preferRelativeResize="0"/>
          <p:nvPr/>
        </p:nvPicPr>
        <p:blipFill rotWithShape="1">
          <a:blip r:embed="rId3">
            <a:alphaModFix/>
          </a:blip>
          <a:srcRect b="26815" l="3390" r="0" t="24261"/>
          <a:stretch/>
        </p:blipFill>
        <p:spPr>
          <a:xfrm>
            <a:off x="573202" y="1520898"/>
            <a:ext cx="2847470" cy="9246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91"/>
          <p:cNvSpPr txBox="1"/>
          <p:nvPr/>
        </p:nvSpPr>
        <p:spPr>
          <a:xfrm>
            <a:off x="3944329" y="1423250"/>
            <a:ext cx="422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P(A):</a:t>
            </a:r>
            <a:r>
              <a:rPr lang="es" sz="1200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 prior o probabilidad a priori de A</a:t>
            </a:r>
            <a:endParaRPr sz="1200"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P(E+): </a:t>
            </a:r>
            <a:r>
              <a:rPr lang="es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El prior es la prevalencia de la enfermedad en la población</a:t>
            </a:r>
            <a:r>
              <a:rPr b="1"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 = 1/100</a:t>
            </a:r>
            <a:endParaRPr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78" name="Google Shape;578;p91"/>
          <p:cNvSpPr txBox="1"/>
          <p:nvPr/>
        </p:nvSpPr>
        <p:spPr>
          <a:xfrm>
            <a:off x="573225" y="4528400"/>
            <a:ext cx="6459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P(A|B):</a:t>
            </a:r>
            <a:r>
              <a:rPr lang="es" sz="1200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 posterior o probabilidad a posteriori</a:t>
            </a:r>
            <a:endParaRPr sz="1200"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P(E+|T+):</a:t>
            </a:r>
            <a:r>
              <a:rPr lang="es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">
                <a:solidFill>
                  <a:srgbClr val="CCCCCC"/>
                </a:solidFill>
                <a:latin typeface="Rubik Light"/>
                <a:ea typeface="Rubik Light"/>
                <a:cs typeface="Rubik Light"/>
                <a:sym typeface="Rubik Light"/>
              </a:rPr>
              <a:t>probabilidad de estar enfermo dado que el test dio positivo. </a:t>
            </a:r>
            <a:endParaRPr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79" name="Google Shape;579;p91"/>
          <p:cNvCxnSpPr>
            <a:endCxn id="577" idx="1"/>
          </p:cNvCxnSpPr>
          <p:nvPr/>
        </p:nvCxnSpPr>
        <p:spPr>
          <a:xfrm>
            <a:off x="3283729" y="1620050"/>
            <a:ext cx="6606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0" name="Google Shape;580;p91"/>
          <p:cNvCxnSpPr>
            <a:endCxn id="581" idx="1"/>
          </p:cNvCxnSpPr>
          <p:nvPr/>
        </p:nvCxnSpPr>
        <p:spPr>
          <a:xfrm>
            <a:off x="3262725" y="2087150"/>
            <a:ext cx="681600" cy="5970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81" name="Google Shape;581;p91"/>
          <p:cNvSpPr txBox="1"/>
          <p:nvPr/>
        </p:nvSpPr>
        <p:spPr>
          <a:xfrm>
            <a:off x="3944325" y="2445500"/>
            <a:ext cx="4865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P(B): </a:t>
            </a:r>
            <a:r>
              <a:rPr lang="es" sz="1200">
                <a:solidFill>
                  <a:srgbClr val="B7B7B7"/>
                </a:solidFill>
                <a:latin typeface="Rubik Light"/>
                <a:ea typeface="Rubik Light"/>
                <a:cs typeface="Rubik Light"/>
                <a:sym typeface="Rubik Light"/>
              </a:rPr>
              <a:t>probabilidad marginal.</a:t>
            </a:r>
            <a:endParaRPr sz="1200">
              <a:solidFill>
                <a:srgbClr val="B7B7B7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P(T+)</a:t>
            </a:r>
            <a:r>
              <a:rPr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s">
                <a:solidFill>
                  <a:srgbClr val="B7B7B7"/>
                </a:solidFill>
                <a:latin typeface="Rubik Light"/>
                <a:ea typeface="Rubik Light"/>
                <a:cs typeface="Rubik Light"/>
                <a:sym typeface="Rubik Light"/>
              </a:rPr>
              <a:t>La probabilidad de que el test dé positivo. Esto puede ocurrir si una persona está enferma pero también si no lo está.</a:t>
            </a:r>
            <a:r>
              <a:rPr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= P(T+|E+)*P(E+) +</a:t>
            </a: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P(T+|E-)</a:t>
            </a:r>
            <a:r>
              <a:rPr b="1" lang="es">
                <a:solidFill>
                  <a:srgbClr val="B7B7B7"/>
                </a:solidFill>
                <a:latin typeface="Rubik"/>
                <a:ea typeface="Rubik"/>
                <a:cs typeface="Rubik"/>
                <a:sym typeface="Rubik"/>
              </a:rPr>
              <a:t>*P(E-) = 0.99*0.001 + 0.01*0.999 = 0.01098</a:t>
            </a:r>
            <a:endParaRPr>
              <a:solidFill>
                <a:srgbClr val="B7B7B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82" name="Google Shape;582;p91"/>
          <p:cNvCxnSpPr/>
          <p:nvPr/>
        </p:nvCxnSpPr>
        <p:spPr>
          <a:xfrm>
            <a:off x="1944938" y="2087050"/>
            <a:ext cx="0" cy="14151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3" name="Google Shape;583;p91"/>
          <p:cNvCxnSpPr/>
          <p:nvPr/>
        </p:nvCxnSpPr>
        <p:spPr>
          <a:xfrm>
            <a:off x="871613" y="2538975"/>
            <a:ext cx="0" cy="19410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84" name="Google Shape;584;p91"/>
          <p:cNvSpPr txBox="1"/>
          <p:nvPr/>
        </p:nvSpPr>
        <p:spPr>
          <a:xfrm>
            <a:off x="5520025" y="286950"/>
            <a:ext cx="2680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A: estar enfermo  </a:t>
            </a: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E+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B: dio positivo       </a:t>
            </a: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T+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5" name="Google Shape;585;p91"/>
          <p:cNvSpPr/>
          <p:nvPr/>
        </p:nvSpPr>
        <p:spPr>
          <a:xfrm>
            <a:off x="6620650" y="3144275"/>
            <a:ext cx="797100" cy="215700"/>
          </a:xfrm>
          <a:prstGeom prst="rect">
            <a:avLst/>
          </a:prstGeom>
          <a:noFill/>
          <a:ln cap="flat" cmpd="sng" w="19050">
            <a:solidFill>
              <a:srgbClr val="55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91"/>
          <p:cNvSpPr/>
          <p:nvPr/>
        </p:nvSpPr>
        <p:spPr>
          <a:xfrm>
            <a:off x="5451675" y="3584600"/>
            <a:ext cx="3135000" cy="282000"/>
          </a:xfrm>
          <a:prstGeom prst="rect">
            <a:avLst/>
          </a:prstGeom>
          <a:solidFill>
            <a:srgbClr val="5500FF"/>
          </a:solidFill>
          <a:ln cap="flat" cmpd="sng" w="19050">
            <a:solidFill>
              <a:srgbClr val="55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¡La probabilidad de Falso Positivo!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2"/>
          <p:cNvSpPr/>
          <p:nvPr/>
        </p:nvSpPr>
        <p:spPr>
          <a:xfrm>
            <a:off x="4718425" y="1587050"/>
            <a:ext cx="2933100" cy="792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3" name="Google Shape;593;p92"/>
          <p:cNvSpPr txBox="1"/>
          <p:nvPr>
            <p:ph idx="4294967295" type="title"/>
          </p:nvPr>
        </p:nvSpPr>
        <p:spPr>
          <a:xfrm>
            <a:off x="645875" y="233800"/>
            <a:ext cx="7808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446D"/>
                </a:solidFill>
              </a:rPr>
              <a:t>Teorema de Bayes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94" name="Google Shape;594;p92"/>
          <p:cNvPicPr preferRelativeResize="0"/>
          <p:nvPr/>
        </p:nvPicPr>
        <p:blipFill rotWithShape="1">
          <a:blip r:embed="rId3">
            <a:alphaModFix/>
          </a:blip>
          <a:srcRect b="26815" l="3390" r="0" t="24261"/>
          <a:stretch/>
        </p:blipFill>
        <p:spPr>
          <a:xfrm>
            <a:off x="1093927" y="1520898"/>
            <a:ext cx="2847470" cy="92460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2"/>
          <p:cNvSpPr txBox="1"/>
          <p:nvPr/>
        </p:nvSpPr>
        <p:spPr>
          <a:xfrm>
            <a:off x="4861150" y="1587050"/>
            <a:ext cx="2680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A: estar enfermo  </a:t>
            </a: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E+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B: dio positivo       </a:t>
            </a:r>
            <a:r>
              <a:rPr b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T+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6" name="Google Shape;596;p92"/>
          <p:cNvSpPr txBox="1"/>
          <p:nvPr/>
        </p:nvSpPr>
        <p:spPr>
          <a:xfrm>
            <a:off x="573200" y="2656825"/>
            <a:ext cx="84222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Si ponemos todo junto: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P(E+|T+) = P(T+|E+)*P(E+)/(P(T+|E+)*P(E+) + P(T+|E-)*P(E-)) = 0.99*0.001/0.01098 = 0.0902</a:t>
            </a:r>
            <a:endParaRPr b="1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8761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7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¿Dónde estamos?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62" name="Google Shape;262;p57"/>
          <p:cNvPicPr preferRelativeResize="0"/>
          <p:nvPr/>
        </p:nvPicPr>
        <p:blipFill rotWithShape="1">
          <a:blip r:embed="rId3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2" name="Google Shape;602;p93"/>
          <p:cNvSpPr txBox="1"/>
          <p:nvPr/>
        </p:nvSpPr>
        <p:spPr>
          <a:xfrm>
            <a:off x="1384625" y="595800"/>
            <a:ext cx="4024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¿Para qué sirve?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03" name="Google Shape;603;p93"/>
          <p:cNvPicPr preferRelativeResize="0"/>
          <p:nvPr/>
        </p:nvPicPr>
        <p:blipFill rotWithShape="1">
          <a:blip r:embed="rId3">
            <a:alphaModFix/>
          </a:blip>
          <a:srcRect b="0" l="24610" r="24605" t="0"/>
          <a:stretch/>
        </p:blipFill>
        <p:spPr>
          <a:xfrm>
            <a:off x="7034450" y="162600"/>
            <a:ext cx="978300" cy="97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4" name="Google Shape;604;p93"/>
          <p:cNvSpPr txBox="1"/>
          <p:nvPr/>
        </p:nvSpPr>
        <p:spPr>
          <a:xfrm>
            <a:off x="970200" y="1403025"/>
            <a:ext cx="75207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Teorema de Bayes tiene en cuenta automáticamente la prevalencia de las clases (en el caso visto Enfermos/No-Enfermos)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Dada una clasificación Binaria entre C+ y C-, llamamos X a los atributos, la formulación más general del problema de clasificación es: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	P(C+|X) = P(X|C+)P(C+)/P(X) y P(C-|X) = P(X|C-)P(C-)/P(X)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4"/>
          <p:cNvSpPr/>
          <p:nvPr/>
        </p:nvSpPr>
        <p:spPr>
          <a:xfrm>
            <a:off x="1275250" y="3427650"/>
            <a:ext cx="6546300" cy="1101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1" name="Google Shape;611;p94"/>
          <p:cNvSpPr txBox="1"/>
          <p:nvPr/>
        </p:nvSpPr>
        <p:spPr>
          <a:xfrm>
            <a:off x="1384625" y="595800"/>
            <a:ext cx="4024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¿Para qué sirve?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12" name="Google Shape;612;p94"/>
          <p:cNvPicPr preferRelativeResize="0"/>
          <p:nvPr/>
        </p:nvPicPr>
        <p:blipFill rotWithShape="1">
          <a:blip r:embed="rId3">
            <a:alphaModFix/>
          </a:blip>
          <a:srcRect b="0" l="24610" r="24605" t="0"/>
          <a:stretch/>
        </p:blipFill>
        <p:spPr>
          <a:xfrm>
            <a:off x="7034450" y="162600"/>
            <a:ext cx="978300" cy="97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3" name="Google Shape;613;p94"/>
          <p:cNvSpPr txBox="1"/>
          <p:nvPr/>
        </p:nvSpPr>
        <p:spPr>
          <a:xfrm>
            <a:off x="970200" y="1403025"/>
            <a:ext cx="75207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El Teorema de Bayes tiene en cuenta automáticamente la prevalencia de las clases (en el caso visto Enfermos/No-Enfermos)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rabi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Dada una clasificación Binaria entre C+ y C-, llamamos X a los atributos, la formulación más general del problema de clasificación es: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	P(C+|X) = P(X|C+)P(C+)/P(X) y P(C-|X) = P(X|C-)P(C-)/P(X)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14" name="Google Shape;614;p94"/>
          <p:cNvSpPr txBox="1"/>
          <p:nvPr/>
        </p:nvSpPr>
        <p:spPr>
          <a:xfrm>
            <a:off x="1524400" y="3541150"/>
            <a:ext cx="60951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En general, es muy difícil formular de manera completa este problema. 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Necesitaríamos saber de qué tipo de distribución viene cada feature, cómo están correlacionados, etc.</a:t>
            </a:r>
            <a:endParaRPr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5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próxima</a:t>
            </a:r>
            <a:endParaRPr/>
          </a:p>
        </p:txBody>
      </p:sp>
      <p:sp>
        <p:nvSpPr>
          <p:cNvPr id="620" name="Google Shape;620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621" name="Google Shape;621;p95"/>
          <p:cNvSpPr txBox="1"/>
          <p:nvPr/>
        </p:nvSpPr>
        <p:spPr>
          <a:xfrm>
            <a:off x="729450" y="1547250"/>
            <a:ext cx="768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Ver los videos de la plataforma “Ajustes del Modelo”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Completar Notebook de hoy y atrasados.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1A1A1A"/>
                </a:solidFill>
                <a:latin typeface="Rubik"/>
                <a:ea typeface="Rubik"/>
                <a:cs typeface="Rubik"/>
                <a:sym typeface="Rubik"/>
              </a:rPr>
              <a:t>Trabajar en la Entrega 03.</a:t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2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1A1A1A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8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9"/>
          <p:cNvSpPr txBox="1"/>
          <p:nvPr>
            <p:ph idx="4294967295" type="title"/>
          </p:nvPr>
        </p:nvSpPr>
        <p:spPr>
          <a:xfrm>
            <a:off x="702100" y="838200"/>
            <a:ext cx="54075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Proyecto 2: 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Modelado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4" name="Google Shape;2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76" name="Google Shape;276;p59"/>
          <p:cNvPicPr preferRelativeResize="0"/>
          <p:nvPr/>
        </p:nvPicPr>
        <p:blipFill rotWithShape="1">
          <a:blip r:embed="rId4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7" name="Google Shape;287;p61"/>
          <p:cNvSpPr txBox="1"/>
          <p:nvPr/>
        </p:nvSpPr>
        <p:spPr>
          <a:xfrm>
            <a:off x="571077" y="285800"/>
            <a:ext cx="7879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supervisado: </a:t>
            </a:r>
            <a:r>
              <a:rPr b="1" lang="es" sz="24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Clasificación</a:t>
            </a:r>
            <a:endParaRPr sz="24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8" name="Google Shape;288;p61"/>
          <p:cNvSpPr txBox="1"/>
          <p:nvPr/>
        </p:nvSpPr>
        <p:spPr>
          <a:xfrm>
            <a:off x="823475" y="1727925"/>
            <a:ext cx="331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Árboles de decisión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(Hiperparámetros: profundidad, criterio de entrenamiento, etc.)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KNN </a:t>
            </a: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(Hiperparámetros: cantidad de vecinos, distancia, etc.)</a:t>
            </a:r>
            <a:endParaRPr i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 u="sng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9" name="Google Shape;289;p61"/>
          <p:cNvSpPr txBox="1"/>
          <p:nvPr/>
        </p:nvSpPr>
        <p:spPr>
          <a:xfrm>
            <a:off x="5318725" y="3374550"/>
            <a:ext cx="3360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 sz="100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1 </a:t>
            </a:r>
            <a:r>
              <a:rPr lang="es" sz="100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Bueno, técnicamente no es una métrica</a:t>
            </a:r>
            <a:endParaRPr sz="10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0" name="Google Shape;290;p61"/>
          <p:cNvSpPr txBox="1"/>
          <p:nvPr/>
        </p:nvSpPr>
        <p:spPr>
          <a:xfrm>
            <a:off x="823475" y="1280225"/>
            <a:ext cx="222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Modelos</a:t>
            </a:r>
            <a:endParaRPr b="1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1" name="Google Shape;291;p61"/>
          <p:cNvSpPr txBox="1"/>
          <p:nvPr/>
        </p:nvSpPr>
        <p:spPr>
          <a:xfrm>
            <a:off x="5318725" y="1280225"/>
            <a:ext cx="222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Métricas de evaluación</a:t>
            </a:r>
            <a:endParaRPr b="1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92" name="Google Shape;292;p61"/>
          <p:cNvCxnSpPr/>
          <p:nvPr/>
        </p:nvCxnSpPr>
        <p:spPr>
          <a:xfrm>
            <a:off x="871425" y="1685050"/>
            <a:ext cx="3294300" cy="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61"/>
          <p:cNvCxnSpPr/>
          <p:nvPr/>
        </p:nvCxnSpPr>
        <p:spPr>
          <a:xfrm>
            <a:off x="5318725" y="1685050"/>
            <a:ext cx="3294300" cy="0"/>
          </a:xfrm>
          <a:prstGeom prst="straightConnector1">
            <a:avLst/>
          </a:prstGeom>
          <a:noFill/>
          <a:ln cap="flat" cmpd="sng" w="19050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61"/>
          <p:cNvSpPr txBox="1"/>
          <p:nvPr/>
        </p:nvSpPr>
        <p:spPr>
          <a:xfrm>
            <a:off x="5318725" y="1727925"/>
            <a:ext cx="331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Exactitud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Precisión/Exhaustividad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F-Score</a:t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- Matriz de Confusión</a:t>
            </a:r>
            <a:r>
              <a:rPr baseline="30000" lang="es" sz="12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aseline="30000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 u="sng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